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3168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5886-51E5-4A87-A3E9-3635ECBF93E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FFDA-7774-4D9A-B503-CEAC9171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0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5886-51E5-4A87-A3E9-3635ECBF93E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FFDA-7774-4D9A-B503-CEAC9171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2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5886-51E5-4A87-A3E9-3635ECBF93E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FFDA-7774-4D9A-B503-CEAC9171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6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5886-51E5-4A87-A3E9-3635ECBF93E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FFDA-7774-4D9A-B503-CEAC9171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6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5886-51E5-4A87-A3E9-3635ECBF93E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FFDA-7774-4D9A-B503-CEAC9171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7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5886-51E5-4A87-A3E9-3635ECBF93E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FFDA-7774-4D9A-B503-CEAC9171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9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5886-51E5-4A87-A3E9-3635ECBF93E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FFDA-7774-4D9A-B503-CEAC9171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9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5886-51E5-4A87-A3E9-3635ECBF93E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FFDA-7774-4D9A-B503-CEAC9171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4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5886-51E5-4A87-A3E9-3635ECBF93E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FFDA-7774-4D9A-B503-CEAC9171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7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5886-51E5-4A87-A3E9-3635ECBF93E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FFDA-7774-4D9A-B503-CEAC9171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6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5886-51E5-4A87-A3E9-3635ECBF93E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FFDA-7774-4D9A-B503-CEAC9171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5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E5886-51E5-4A87-A3E9-3635ECBF93E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9FFDA-7774-4D9A-B503-CEAC9171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9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30.emf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11" Type="http://schemas.openxmlformats.org/officeDocument/2006/relationships/image" Target="../media/image38.png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41.emf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2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Photorefractive Nonlinearity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75E103-8746-458B-88AD-06435204934E}"/>
              </a:ext>
            </a:extLst>
          </p:cNvPr>
          <p:cNvSpPr txBox="1"/>
          <p:nvPr/>
        </p:nvSpPr>
        <p:spPr>
          <a:xfrm>
            <a:off x="3124200" y="3429000"/>
            <a:ext cx="2774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Dynamic Holography</a:t>
            </a:r>
          </a:p>
        </p:txBody>
      </p:sp>
    </p:spTree>
    <p:extLst>
      <p:ext uri="{BB962C8B-B14F-4D97-AF65-F5344CB8AC3E}">
        <p14:creationId xmlns:p14="http://schemas.microsoft.com/office/powerpoint/2010/main" val="3583615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706732"/>
              </p:ext>
            </p:extLst>
          </p:nvPr>
        </p:nvGraphicFramePr>
        <p:xfrm>
          <a:off x="292100" y="1125538"/>
          <a:ext cx="2797175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" name="Equation" r:id="rId3" imgW="1663560" imgH="507960" progId="Equation.3">
                  <p:embed/>
                </p:oleObj>
              </mc:Choice>
              <mc:Fallback>
                <p:oleObj name="Equation" r:id="rId3" imgW="16635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1125538"/>
                        <a:ext cx="2797175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677863" y="1341438"/>
            <a:ext cx="287337" cy="360362"/>
          </a:xfrm>
          <a:prstGeom prst="ellipse">
            <a:avLst/>
          </a:prstGeom>
          <a:noFill/>
          <a:ln w="19050" cap="rnd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85800" y="2120900"/>
            <a:ext cx="7167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 b="0">
                <a:solidFill>
                  <a:srgbClr val="0000FF"/>
                </a:solidFill>
                <a:latin typeface="Times New Roman" pitchFamily="18" charset="0"/>
                <a:ea typeface="Gulim" pitchFamily="34" charset="-127"/>
              </a:rPr>
              <a:t>i) Quarter period shift of the index grating with respective to the intensity distribution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90563" y="2492375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 b="0">
                <a:solidFill>
                  <a:srgbClr val="0000FF"/>
                </a:solidFill>
                <a:latin typeface="Times New Roman" pitchFamily="18" charset="0"/>
                <a:ea typeface="Gulim" pitchFamily="34" charset="-127"/>
              </a:rPr>
              <a:t>ii) 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795338" y="1773238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781742"/>
              </p:ext>
            </p:extLst>
          </p:nvPr>
        </p:nvGraphicFramePr>
        <p:xfrm>
          <a:off x="1004888" y="2492375"/>
          <a:ext cx="20923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7" name="Equation" r:id="rId5" imgW="1244520" imgH="228600" progId="Equation.3">
                  <p:embed/>
                </p:oleObj>
              </mc:Choice>
              <mc:Fallback>
                <p:oleObj name="Equation" r:id="rId5" imgW="1244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2492375"/>
                        <a:ext cx="209232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85800" y="2876550"/>
            <a:ext cx="474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 b="0">
                <a:solidFill>
                  <a:srgbClr val="0000FF"/>
                </a:solidFill>
                <a:latin typeface="Times New Roman" pitchFamily="18" charset="0"/>
                <a:ea typeface="Gulim" pitchFamily="34" charset="-127"/>
              </a:rPr>
              <a:t>iii) </a:t>
            </a:r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314114"/>
              </p:ext>
            </p:extLst>
          </p:nvPr>
        </p:nvGraphicFramePr>
        <p:xfrm>
          <a:off x="1041400" y="2867025"/>
          <a:ext cx="19653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8" name="Equation" r:id="rId7" imgW="1168200" imgH="241200" progId="Equation.3">
                  <p:embed/>
                </p:oleObj>
              </mc:Choice>
              <mc:Fallback>
                <p:oleObj name="Equation" r:id="rId7" imgW="1168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867025"/>
                        <a:ext cx="196532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003550" y="2886075"/>
            <a:ext cx="298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 b="0">
                <a:solidFill>
                  <a:srgbClr val="0000FF"/>
                </a:solidFill>
                <a:latin typeface="Times New Roman" pitchFamily="18" charset="0"/>
                <a:ea typeface="Gulim" pitchFamily="34" charset="-127"/>
              </a:rPr>
              <a:t>: depends also on grating vector </a:t>
            </a:r>
            <a:r>
              <a:rPr lang="en-US" altLang="ko-KR" sz="1600" b="0" i="1">
                <a:solidFill>
                  <a:srgbClr val="0000FF"/>
                </a:solidFill>
                <a:latin typeface="Times New Roman" pitchFamily="18" charset="0"/>
                <a:ea typeface="Gulim" pitchFamily="34" charset="-127"/>
              </a:rPr>
              <a:t>q</a:t>
            </a:r>
            <a:r>
              <a:rPr lang="en-US" altLang="ko-KR" sz="1600" b="0">
                <a:solidFill>
                  <a:srgbClr val="0000FF"/>
                </a:solidFill>
                <a:latin typeface="Times New Roman" pitchFamily="18" charset="0"/>
                <a:ea typeface="Gulim" pitchFamily="34" charset="-127"/>
              </a:rPr>
              <a:t> 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290888" y="1366838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(10.6.8)</a:t>
            </a:r>
            <a:endParaRPr lang="en-US" altLang="ko-KR" sz="1600" b="0">
              <a:solidFill>
                <a:schemeClr val="tx1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76200" y="3476625"/>
            <a:ext cx="6627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8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Defining the optimum value of </a:t>
            </a:r>
            <a:r>
              <a:rPr lang="en-US" altLang="ko-KR" sz="1800" b="0" i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q</a:t>
            </a:r>
            <a:r>
              <a:rPr lang="en-US" altLang="ko-KR" sz="18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 maximizing the second factor as </a:t>
            </a:r>
            <a:r>
              <a:rPr lang="en-US" altLang="ko-KR" sz="1800" b="0" i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q</a:t>
            </a:r>
            <a:r>
              <a:rPr lang="en-US" altLang="ko-KR" sz="1800" b="0" baseline="-250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opt</a:t>
            </a:r>
            <a:r>
              <a:rPr lang="en-US" altLang="ko-KR" sz="18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,</a:t>
            </a:r>
          </a:p>
        </p:txBody>
      </p:sp>
      <p:graphicFrame>
        <p:nvGraphicFramePr>
          <p:cNvPr id="1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745258"/>
              </p:ext>
            </p:extLst>
          </p:nvPr>
        </p:nvGraphicFramePr>
        <p:xfrm>
          <a:off x="508000" y="4025900"/>
          <a:ext cx="313848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" name="Equation" r:id="rId9" imgW="1866600" imgH="482400" progId="Equation.3">
                  <p:embed/>
                </p:oleObj>
              </mc:Choice>
              <mc:Fallback>
                <p:oleObj name="Equation" r:id="rId9" imgW="1866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4025900"/>
                        <a:ext cx="3138488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652463" y="5013325"/>
            <a:ext cx="7826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where, 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508000" y="3933825"/>
            <a:ext cx="3168650" cy="100965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320216"/>
              </p:ext>
            </p:extLst>
          </p:nvPr>
        </p:nvGraphicFramePr>
        <p:xfrm>
          <a:off x="1084263" y="5229225"/>
          <a:ext cx="33432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" name="Equation" r:id="rId11" imgW="2361960" imgH="520560" progId="Equation.3">
                  <p:embed/>
                </p:oleObj>
              </mc:Choice>
              <mc:Fallback>
                <p:oleObj name="Equation" r:id="rId11" imgW="236196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5229225"/>
                        <a:ext cx="334327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612303"/>
              </p:ext>
            </p:extLst>
          </p:nvPr>
        </p:nvGraphicFramePr>
        <p:xfrm>
          <a:off x="6845300" y="4292600"/>
          <a:ext cx="13684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" name="Equation" r:id="rId13" imgW="965160" imgH="203040" progId="Equation.3">
                  <p:embed/>
                </p:oleObj>
              </mc:Choice>
              <mc:Fallback>
                <p:oleObj name="Equation" r:id="rId13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4292600"/>
                        <a:ext cx="13684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7780338" y="4292600"/>
            <a:ext cx="431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H="1">
            <a:off x="7996238" y="3933825"/>
            <a:ext cx="144462" cy="3587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7708900" y="3598863"/>
            <a:ext cx="1439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 b="0">
                <a:solidFill>
                  <a:srgbClr val="0000FF"/>
                </a:solidFill>
                <a:latin typeface="Times New Roman" pitchFamily="18" charset="0"/>
                <a:ea typeface="Gulim" pitchFamily="34" charset="-127"/>
              </a:rPr>
              <a:t>can be adjusted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070300-AE85-4D6A-BD35-91BB9C9DBB4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22923"/>
          <a:stretch/>
        </p:blipFill>
        <p:spPr>
          <a:xfrm>
            <a:off x="4991062" y="4740299"/>
            <a:ext cx="3708476" cy="206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0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76288" y="1571625"/>
            <a:ext cx="2170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(10.6.2) and (10.6.8) </a:t>
            </a:r>
            <a:r>
              <a:rPr lang="en-US" altLang="ko-KR" sz="1600">
                <a:solidFill>
                  <a:schemeClr val="tx1"/>
                </a:solidFill>
                <a:latin typeface="Times New Roman" pitchFamily="18" charset="0"/>
                <a:ea typeface="Gulim" pitchFamily="34" charset="-127"/>
                <a:sym typeface="Wingdings" pitchFamily="2" charset="2"/>
              </a:rPr>
              <a:t></a:t>
            </a:r>
            <a:endParaRPr lang="en-US" altLang="ko-KR" sz="1600" b="0">
              <a:solidFill>
                <a:schemeClr val="tx1"/>
              </a:solidFill>
              <a:latin typeface="Times New Roman" pitchFamily="18" charset="0"/>
              <a:ea typeface="Gulim" pitchFamily="34" charset="-127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1612900" y="1930400"/>
          <a:ext cx="2116138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" name="Equation" r:id="rId3" imgW="1358640" imgH="507960" progId="Equation.3">
                  <p:embed/>
                </p:oleObj>
              </mc:Choice>
              <mc:Fallback>
                <p:oleObj name="Equation" r:id="rId3" imgW="13586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1930400"/>
                        <a:ext cx="2116138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944938" y="2146300"/>
            <a:ext cx="7826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where, </a:t>
            </a: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4646613" y="2052638"/>
          <a:ext cx="12096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2" name="Equation" r:id="rId5" imgW="876240" imgH="444240" progId="Equation.3">
                  <p:embed/>
                </p:oleObj>
              </mc:Choice>
              <mc:Fallback>
                <p:oleObj name="Equation" r:id="rId5" imgW="876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2052638"/>
                        <a:ext cx="1209675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220788" y="2908300"/>
            <a:ext cx="2425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8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Nonlinear polarization : </a:t>
            </a:r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3594100" y="2795588"/>
          <a:ext cx="359727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3" name="Equation" r:id="rId7" imgW="2209680" imgH="431640" progId="Equation.3">
                  <p:embed/>
                </p:oleObj>
              </mc:Choice>
              <mc:Fallback>
                <p:oleObj name="Equation" r:id="rId7" imgW="2209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2795588"/>
                        <a:ext cx="3597275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733550" y="3563938"/>
            <a:ext cx="2505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Dielectric constant change : </a:t>
            </a:r>
          </a:p>
        </p:txBody>
      </p:sp>
      <p:graphicFrame>
        <p:nvGraphicFramePr>
          <p:cNvPr id="11" name="Object 14"/>
          <p:cNvGraphicFramePr>
            <a:graphicFrameLocks noChangeAspect="1"/>
          </p:cNvGraphicFramePr>
          <p:nvPr/>
        </p:nvGraphicFramePr>
        <p:xfrm>
          <a:off x="4237038" y="3527425"/>
          <a:ext cx="1460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4" name="Equation" r:id="rId9" imgW="863280" imgH="253800" progId="Equation.3">
                  <p:embed/>
                </p:oleObj>
              </mc:Choice>
              <mc:Fallback>
                <p:oleObj name="Equation" r:id="rId9" imgW="863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3527425"/>
                        <a:ext cx="1460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5"/>
              <p:cNvSpPr txBox="1"/>
              <p:nvPr/>
            </p:nvSpPr>
            <p:spPr bwMode="auto">
              <a:xfrm>
                <a:off x="1352550" y="4162425"/>
                <a:ext cx="5011738" cy="173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2550" y="4162425"/>
                <a:ext cx="5011738" cy="17399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6465888" y="4883150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(10.6.16)</a:t>
            </a:r>
            <a:endParaRPr lang="en-US" altLang="ko-KR" sz="1600" b="0">
              <a:solidFill>
                <a:schemeClr val="tx1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914400" y="4149725"/>
            <a:ext cx="5465763" cy="18002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700088" y="1125538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b="0">
                <a:solidFill>
                  <a:srgbClr val="0000FF"/>
                </a:solidFill>
                <a:latin typeface="Times New Roman" pitchFamily="18" charset="0"/>
                <a:ea typeface="Gulim" pitchFamily="34" charset="-127"/>
              </a:rPr>
              <a:t>1) Steady state</a:t>
            </a:r>
          </a:p>
        </p:txBody>
      </p:sp>
    </p:spTree>
    <p:extLst>
      <p:ext uri="{BB962C8B-B14F-4D97-AF65-F5344CB8AC3E}">
        <p14:creationId xmlns:p14="http://schemas.microsoft.com/office/powerpoint/2010/main" val="2893984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85813" y="1087438"/>
            <a:ext cx="382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8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Wave equation (slow varying approx.) :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712913" y="1484313"/>
          <a:ext cx="230505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4" name="Equation" r:id="rId3" imgW="1485720" imgH="457200" progId="Equation.3">
                  <p:embed/>
                </p:oleObj>
              </mc:Choice>
              <mc:Fallback>
                <p:oleObj name="Equation" r:id="rId3" imgW="1485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1484313"/>
                        <a:ext cx="230505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458913" y="2185988"/>
          <a:ext cx="32067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5" name="Equation" r:id="rId5" imgW="1904760" imgH="482400" progId="Equation.3">
                  <p:embed/>
                </p:oleObj>
              </mc:Choice>
              <mc:Fallback>
                <p:oleObj name="Equation" r:id="rId5" imgW="1904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2185988"/>
                        <a:ext cx="320675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2289175" y="3068638"/>
          <a:ext cx="93503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6" name="Equation" r:id="rId7" imgW="698400" imgH="393480" progId="Equation.3">
                  <p:embed/>
                </p:oleObj>
              </mc:Choice>
              <mc:Fallback>
                <p:oleObj name="Equation" r:id="rId7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75" y="3068638"/>
                        <a:ext cx="93503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1482725" y="3716338"/>
          <a:ext cx="17541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7" name="Equation" r:id="rId9" imgW="1041120" imgH="469800" progId="Equation.3">
                  <p:embed/>
                </p:oleObj>
              </mc:Choice>
              <mc:Fallback>
                <p:oleObj name="Equation" r:id="rId9" imgW="10411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3716338"/>
                        <a:ext cx="175418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440113" y="3933825"/>
            <a:ext cx="7826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where, </a:t>
            </a: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4156075" y="3822700"/>
          <a:ext cx="12795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8" name="Equation" r:id="rId11" imgW="850680" imgH="393480" progId="Equation.3">
                  <p:embed/>
                </p:oleObj>
              </mc:Choice>
              <mc:Fallback>
                <p:oleObj name="Equation" r:id="rId11" imgW="850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075" y="3822700"/>
                        <a:ext cx="127952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66750" y="4532313"/>
            <a:ext cx="1046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Similarly, </a:t>
            </a:r>
          </a:p>
        </p:txBody>
      </p:sp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1841500" y="4581525"/>
          <a:ext cx="156051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9" name="Equation" r:id="rId13" imgW="927000" imgH="469800" progId="Equation.3">
                  <p:embed/>
                </p:oleObj>
              </mc:Choice>
              <mc:Fallback>
                <p:oleObj name="Equation" r:id="rId13" imgW="9270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4581525"/>
                        <a:ext cx="156051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1784350" y="3716338"/>
            <a:ext cx="1655763" cy="18002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873500" y="4984750"/>
            <a:ext cx="4535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800" b="0">
                <a:solidFill>
                  <a:srgbClr val="0000FF"/>
                </a:solidFill>
                <a:latin typeface="Times New Roman" pitchFamily="18" charset="0"/>
                <a:ea typeface="Gulim" pitchFamily="34" charset="-127"/>
              </a:rPr>
              <a:t>: when </a:t>
            </a:r>
            <a:r>
              <a:rPr lang="en-US" altLang="ko-KR" sz="1800" b="0">
                <a:solidFill>
                  <a:srgbClr val="0000FF"/>
                </a:solidFill>
                <a:ea typeface="Gulim" pitchFamily="34" charset="-127"/>
              </a:rPr>
              <a:t>G</a:t>
            </a:r>
            <a:r>
              <a:rPr lang="en-US" altLang="ko-KR" sz="1800" b="0">
                <a:solidFill>
                  <a:srgbClr val="0000FF"/>
                </a:solidFill>
                <a:latin typeface="Times New Roman" pitchFamily="18" charset="0"/>
                <a:ea typeface="Gulim" pitchFamily="34" charset="-127"/>
              </a:rPr>
              <a:t>&gt;0, </a:t>
            </a:r>
            <a:r>
              <a:rPr lang="en-US" altLang="ko-KR" sz="1800" b="0" i="1">
                <a:solidFill>
                  <a:srgbClr val="0000FF"/>
                </a:solidFill>
                <a:latin typeface="Times New Roman" pitchFamily="18" charset="0"/>
                <a:ea typeface="Gulim" pitchFamily="34" charset="-127"/>
              </a:rPr>
              <a:t>I</a:t>
            </a:r>
            <a:r>
              <a:rPr lang="en-US" altLang="ko-KR" sz="1800" b="0" baseline="-25000">
                <a:solidFill>
                  <a:srgbClr val="0000FF"/>
                </a:solidFill>
                <a:latin typeface="Times New Roman" pitchFamily="18" charset="0"/>
                <a:ea typeface="Gulim" pitchFamily="34" charset="-127"/>
              </a:rPr>
              <a:t>s</a:t>
            </a:r>
            <a:r>
              <a:rPr lang="en-US" altLang="ko-KR" sz="1800" b="0">
                <a:solidFill>
                  <a:srgbClr val="0000FF"/>
                </a:solidFill>
                <a:latin typeface="Times New Roman" pitchFamily="18" charset="0"/>
                <a:ea typeface="Gulim" pitchFamily="34" charset="-127"/>
              </a:rPr>
              <a:t> is amplified and </a:t>
            </a:r>
            <a:r>
              <a:rPr lang="en-US" altLang="ko-KR" sz="1800" b="0" i="1">
                <a:solidFill>
                  <a:srgbClr val="0000FF"/>
                </a:solidFill>
                <a:latin typeface="Times New Roman" pitchFamily="18" charset="0"/>
                <a:ea typeface="Gulim" pitchFamily="34" charset="-127"/>
              </a:rPr>
              <a:t>I</a:t>
            </a:r>
            <a:r>
              <a:rPr lang="en-US" altLang="ko-KR" sz="1800" b="0" baseline="-25000">
                <a:solidFill>
                  <a:srgbClr val="0000FF"/>
                </a:solidFill>
                <a:latin typeface="Times New Roman" pitchFamily="18" charset="0"/>
                <a:ea typeface="Gulim" pitchFamily="34" charset="-127"/>
              </a:rPr>
              <a:t>p</a:t>
            </a:r>
            <a:r>
              <a:rPr lang="en-US" altLang="ko-KR" sz="1800" b="0">
                <a:solidFill>
                  <a:srgbClr val="0000FF"/>
                </a:solidFill>
                <a:latin typeface="Times New Roman" pitchFamily="18" charset="0"/>
                <a:ea typeface="Gulim" pitchFamily="34" charset="-127"/>
              </a:rPr>
              <a:t> is attenuated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08F961-4384-43E6-A027-54C5F5F5B6A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1600" y="5826588"/>
            <a:ext cx="1092000" cy="4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4F4E92-D41A-4E15-8019-A69E0E678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77978"/>
            <a:ext cx="5562600" cy="23020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931358-606C-4E8B-9275-F152BFA52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7" y="101134"/>
            <a:ext cx="4800600" cy="2266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A6B5F6-EB9B-469B-932F-5D54C1390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513041"/>
            <a:ext cx="5296843" cy="235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52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75757"/>
            <a:ext cx="5675128" cy="2443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226966"/>
            <a:ext cx="3962400" cy="26310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A0BD9C-286E-4AE8-88C0-E6A2AEB3A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990600"/>
            <a:ext cx="2085848" cy="1892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9F2FBF-D8E2-419C-B8CA-814411455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568480" y="3790982"/>
            <a:ext cx="3648075" cy="21621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1E3870-FA4B-48F9-A7F1-4DE00CDA6B43}"/>
              </a:ext>
            </a:extLst>
          </p:cNvPr>
          <p:cNvSpPr/>
          <p:nvPr/>
        </p:nvSpPr>
        <p:spPr>
          <a:xfrm>
            <a:off x="6637246" y="456270"/>
            <a:ext cx="1510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Beam Fanning</a:t>
            </a:r>
          </a:p>
        </p:txBody>
      </p:sp>
    </p:spTree>
    <p:extLst>
      <p:ext uri="{BB962C8B-B14F-4D97-AF65-F5344CB8AC3E}">
        <p14:creationId xmlns:p14="http://schemas.microsoft.com/office/powerpoint/2010/main" val="83233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35565"/>
            <a:ext cx="8229600" cy="95410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Spatula Laser!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689672"/>
            <a:ext cx="4876800" cy="49424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84806D-D446-4A81-988E-F88B85D8D0AD}"/>
              </a:ext>
            </a:extLst>
          </p:cNvPr>
          <p:cNvSpPr/>
          <p:nvPr/>
        </p:nvSpPr>
        <p:spPr>
          <a:xfrm>
            <a:off x="76200" y="762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</a:rPr>
              <a:t>Applications of Optical Phase Conjugation</a:t>
            </a:r>
          </a:p>
          <a:p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David M. Pepper</a:t>
            </a:r>
          </a:p>
          <a:p>
            <a:r>
              <a:rPr lang="en-US" sz="1400" i="1" dirty="0">
                <a:solidFill>
                  <a:srgbClr val="333333"/>
                </a:solidFill>
                <a:latin typeface="Arial" panose="020B0604020202020204" pitchFamily="34" charset="0"/>
              </a:rPr>
              <a:t>Scientific American</a:t>
            </a:r>
            <a:endParaRPr lang="en-US" sz="1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Vol. 254, No. 1 (January 1986), pp. 74-83</a:t>
            </a:r>
          </a:p>
        </p:txBody>
      </p:sp>
    </p:spTree>
    <p:extLst>
      <p:ext uri="{BB962C8B-B14F-4D97-AF65-F5344CB8AC3E}">
        <p14:creationId xmlns:p14="http://schemas.microsoft.com/office/powerpoint/2010/main" val="102795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889" t="7623" r="11112" b="41882"/>
          <a:stretch/>
        </p:blipFill>
        <p:spPr>
          <a:xfrm>
            <a:off x="800100" y="138499"/>
            <a:ext cx="7391400" cy="64332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71B09A-6150-43A0-AF60-91A3338FD852}"/>
              </a:ext>
            </a:extLst>
          </p:cNvPr>
          <p:cNvSpPr/>
          <p:nvPr/>
        </p:nvSpPr>
        <p:spPr>
          <a:xfrm>
            <a:off x="152400" y="6581001"/>
            <a:ext cx="8839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Courtesy of </a:t>
            </a:r>
            <a:r>
              <a:rPr lang="en-US" sz="1200" i="1" dirty="0" err="1">
                <a:solidFill>
                  <a:srgbClr val="FF0000"/>
                </a:solidFill>
              </a:rPr>
              <a:t>Marinova</a:t>
            </a:r>
            <a:r>
              <a:rPr lang="en-US" sz="1200" i="1" dirty="0">
                <a:solidFill>
                  <a:srgbClr val="FF0000"/>
                </a:solidFill>
              </a:rPr>
              <a:t>, et al. Wiley Encyclopedia of Electrical and Electronics Engineering,  (2016)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C3451D-CDF6-4CF2-AFBF-9948829FA81B}"/>
              </a:ext>
            </a:extLst>
          </p:cNvPr>
          <p:cNvSpPr/>
          <p:nvPr/>
        </p:nvSpPr>
        <p:spPr>
          <a:xfrm>
            <a:off x="152400" y="2032130"/>
            <a:ext cx="8839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50A110-D457-46BD-9657-9A589F9F7F75}"/>
              </a:ext>
            </a:extLst>
          </p:cNvPr>
          <p:cNvSpPr/>
          <p:nvPr/>
        </p:nvSpPr>
        <p:spPr>
          <a:xfrm>
            <a:off x="127462" y="2752446"/>
            <a:ext cx="8839200" cy="905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E3140B-2296-4212-83B9-35A754B7AB30}"/>
              </a:ext>
            </a:extLst>
          </p:cNvPr>
          <p:cNvSpPr/>
          <p:nvPr/>
        </p:nvSpPr>
        <p:spPr>
          <a:xfrm>
            <a:off x="152400" y="3634832"/>
            <a:ext cx="8839200" cy="905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026B57-9F54-4F64-B278-94BAD7B5F14E}"/>
              </a:ext>
            </a:extLst>
          </p:cNvPr>
          <p:cNvSpPr/>
          <p:nvPr/>
        </p:nvSpPr>
        <p:spPr>
          <a:xfrm>
            <a:off x="76200" y="4539986"/>
            <a:ext cx="8839200" cy="986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94395A-06C6-4426-97BB-C8B511E7CE0C}"/>
              </a:ext>
            </a:extLst>
          </p:cNvPr>
          <p:cNvSpPr/>
          <p:nvPr/>
        </p:nvSpPr>
        <p:spPr>
          <a:xfrm>
            <a:off x="228600" y="5526429"/>
            <a:ext cx="8839200" cy="986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3DF4F9-AC76-4A37-9B69-6FCA3BFC0A8B}"/>
              </a:ext>
            </a:extLst>
          </p:cNvPr>
          <p:cNvCxnSpPr/>
          <p:nvPr/>
        </p:nvCxnSpPr>
        <p:spPr>
          <a:xfrm>
            <a:off x="4469478" y="1219200"/>
            <a:ext cx="76200" cy="5029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9C1AE7-FC36-41F6-BE19-946042D276FD}"/>
              </a:ext>
            </a:extLst>
          </p:cNvPr>
          <p:cNvCxnSpPr/>
          <p:nvPr/>
        </p:nvCxnSpPr>
        <p:spPr>
          <a:xfrm>
            <a:off x="4934296" y="1219200"/>
            <a:ext cx="76200" cy="5029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6CE9F0-6765-4EB2-9F54-EE8BD29A15AF}"/>
              </a:ext>
            </a:extLst>
          </p:cNvPr>
          <p:cNvCxnSpPr/>
          <p:nvPr/>
        </p:nvCxnSpPr>
        <p:spPr>
          <a:xfrm>
            <a:off x="5399114" y="1220951"/>
            <a:ext cx="76200" cy="5029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0B775F-CAAC-4A52-AC34-26061B9101F6}"/>
              </a:ext>
            </a:extLst>
          </p:cNvPr>
          <p:cNvCxnSpPr/>
          <p:nvPr/>
        </p:nvCxnSpPr>
        <p:spPr>
          <a:xfrm>
            <a:off x="4267200" y="243840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199"/>
            <a:ext cx="7010400" cy="56778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3A5B88-F415-46CB-97A0-EF87DE607406}"/>
              </a:ext>
            </a:extLst>
          </p:cNvPr>
          <p:cNvSpPr/>
          <p:nvPr/>
        </p:nvSpPr>
        <p:spPr>
          <a:xfrm>
            <a:off x="152400" y="6581001"/>
            <a:ext cx="8839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Courtesy of </a:t>
            </a:r>
            <a:r>
              <a:rPr lang="en-US" sz="1200" i="1" dirty="0" err="1">
                <a:solidFill>
                  <a:srgbClr val="FF0000"/>
                </a:solidFill>
              </a:rPr>
              <a:t>Marinova</a:t>
            </a:r>
            <a:r>
              <a:rPr lang="en-US" sz="1200" i="1" dirty="0">
                <a:solidFill>
                  <a:srgbClr val="FF0000"/>
                </a:solidFill>
              </a:rPr>
              <a:t>, et al. Wiley Encyclopedia of Electrical and Electronics Engineering,  (2016)</a:t>
            </a:r>
          </a:p>
        </p:txBody>
      </p:sp>
    </p:spTree>
    <p:extLst>
      <p:ext uri="{BB962C8B-B14F-4D97-AF65-F5344CB8AC3E}">
        <p14:creationId xmlns:p14="http://schemas.microsoft.com/office/powerpoint/2010/main" val="181204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544" r="14854"/>
          <a:stretch/>
        </p:blipFill>
        <p:spPr>
          <a:xfrm>
            <a:off x="4114800" y="914400"/>
            <a:ext cx="4572000" cy="4147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00200"/>
            <a:ext cx="3612714" cy="2929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5791200"/>
            <a:ext cx="1870661" cy="686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6543" y="5257800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Gain Coefficient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83606C-13FD-4A93-8273-340255618DE6}"/>
              </a:ext>
            </a:extLst>
          </p:cNvPr>
          <p:cNvSpPr txBox="1"/>
          <p:nvPr/>
        </p:nvSpPr>
        <p:spPr>
          <a:xfrm>
            <a:off x="381000" y="200043"/>
            <a:ext cx="5194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Photorefractive Equations of </a:t>
            </a:r>
            <a:r>
              <a:rPr lang="en-US" b="1" dirty="0" err="1"/>
              <a:t>Kukhtarev</a:t>
            </a:r>
            <a:r>
              <a:rPr lang="en-US" b="1" dirty="0"/>
              <a:t> </a:t>
            </a:r>
            <a:r>
              <a:rPr lang="en-US" b="1" i="1" dirty="0"/>
              <a:t>et al.  (1977)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016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5100" y="549275"/>
            <a:ext cx="673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10.5 Photorefractive Equations of Kukhtarev </a:t>
            </a:r>
            <a:r>
              <a:rPr lang="en-US" altLang="ko-KR" sz="2400" i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et al</a:t>
            </a:r>
            <a:r>
              <a:rPr lang="en-US" altLang="ko-KR"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.</a:t>
            </a:r>
            <a:endParaRPr lang="en-US" altLang="ko-KR">
              <a:solidFill>
                <a:srgbClr val="0000FF"/>
              </a:solidFill>
              <a:latin typeface="Times New Roman" pitchFamily="18" charset="0"/>
              <a:ea typeface="Gulim" pitchFamily="34" charset="-127"/>
            </a:endParaRPr>
          </a:p>
        </p:txBody>
      </p:sp>
      <p:pic>
        <p:nvPicPr>
          <p:cNvPr id="5" name="Picture 5" descr="figure 10-5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" y="1196975"/>
            <a:ext cx="5616575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63525" y="3460750"/>
            <a:ext cx="7864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Assume that the crystal contains </a:t>
            </a:r>
            <a:r>
              <a:rPr lang="en-US" altLang="ko-KR" sz="1600" b="0" i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N</a:t>
            </a:r>
            <a:r>
              <a:rPr lang="en-US" altLang="ko-KR" sz="1600" b="0" baseline="-250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A</a:t>
            </a: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 acceptors and </a:t>
            </a:r>
            <a:r>
              <a:rPr lang="en-US" altLang="ko-KR" sz="1600" b="0" i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N</a:t>
            </a:r>
            <a:r>
              <a:rPr lang="en-US" altLang="ko-KR" sz="1600" b="0" baseline="-250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D</a:t>
            </a:r>
            <a:r>
              <a:rPr lang="en-US" altLang="ko-KR" sz="1600" b="0" baseline="300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0</a:t>
            </a: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 donors per unit volume, with </a:t>
            </a:r>
            <a:r>
              <a:rPr lang="en-US" altLang="ko-KR" sz="1600" b="0" i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N</a:t>
            </a:r>
            <a:r>
              <a:rPr lang="en-US" altLang="ko-KR" sz="1600" b="0" baseline="-250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A</a:t>
            </a: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&lt;&lt;</a:t>
            </a:r>
            <a:r>
              <a:rPr lang="en-US" altLang="ko-KR" sz="1600" b="0" i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N</a:t>
            </a:r>
            <a:r>
              <a:rPr lang="en-US" altLang="ko-KR" sz="1600" b="0" baseline="-250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D</a:t>
            </a:r>
            <a:r>
              <a:rPr lang="en-US" altLang="ko-KR" sz="1600" b="0" baseline="300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0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3941763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8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Rate equations :</a:t>
            </a:r>
            <a:endParaRPr lang="en-US" altLang="ko-KR" sz="1800" b="0" baseline="30000">
              <a:solidFill>
                <a:schemeClr val="tx1"/>
              </a:solidFill>
              <a:latin typeface="Times New Roman" pitchFamily="18" charset="0"/>
              <a:ea typeface="Gulim" pitchFamily="34" charset="-127"/>
            </a:endParaRP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164794"/>
              </p:ext>
            </p:extLst>
          </p:nvPr>
        </p:nvGraphicFramePr>
        <p:xfrm>
          <a:off x="304800" y="4365625"/>
          <a:ext cx="3284537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4" imgW="1942920" imgH="838080" progId="Equation.3">
                  <p:embed/>
                </p:oleObj>
              </mc:Choice>
              <mc:Fallback>
                <p:oleObj name="Equation" r:id="rId4" imgW="194292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365625"/>
                        <a:ext cx="3284537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557712" y="4581525"/>
            <a:ext cx="4633913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where,  </a:t>
            </a:r>
            <a:r>
              <a:rPr lang="en-US" altLang="ko-KR" sz="1600" b="0" i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s</a:t>
            </a: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 : photoionization cross section of a donor</a:t>
            </a:r>
          </a:p>
          <a:p>
            <a:pPr marL="457200" indent="-457200" algn="l">
              <a:spcBef>
                <a:spcPct val="0"/>
              </a:spcBef>
            </a:pP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           </a:t>
            </a:r>
            <a:r>
              <a:rPr lang="en-US" altLang="ko-KR" sz="1600" b="0">
                <a:solidFill>
                  <a:schemeClr val="tx1"/>
                </a:solidFill>
                <a:ea typeface="Gulim" pitchFamily="34" charset="-127"/>
              </a:rPr>
              <a:t> b</a:t>
            </a: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 : thermal generation rate (thermal ionization)</a:t>
            </a:r>
          </a:p>
          <a:p>
            <a:pPr marL="457200" indent="-457200" algn="l">
              <a:spcBef>
                <a:spcPct val="0"/>
              </a:spcBef>
            </a:pP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            </a:t>
            </a:r>
            <a:r>
              <a:rPr lang="en-US" altLang="ko-KR" sz="1600" b="0">
                <a:solidFill>
                  <a:schemeClr val="tx1"/>
                </a:solidFill>
                <a:ea typeface="Gulim" pitchFamily="34" charset="-127"/>
              </a:rPr>
              <a:t>g</a:t>
            </a: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 : recombination coefficient</a:t>
            </a:r>
          </a:p>
          <a:p>
            <a:pPr marL="457200" indent="-457200" algn="l">
              <a:spcBef>
                <a:spcPct val="0"/>
              </a:spcBef>
            </a:pP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            </a:t>
            </a:r>
            <a:r>
              <a:rPr lang="en-US" altLang="ko-KR" sz="1600" b="0" i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j</a:t>
            </a: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  : electrical current density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90500" y="4365625"/>
            <a:ext cx="3455987" cy="1511300"/>
          </a:xfrm>
          <a:prstGeom prst="roundRect">
            <a:avLst>
              <a:gd name="adj" fmla="val 16667"/>
            </a:avLst>
          </a:prstGeom>
          <a:noFill/>
          <a:ln w="28575" cap="rnd" algn="ctr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646487" y="4581525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(10.5.1)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633787" y="5324475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(10.5.2)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071ABD-94D9-4AA0-A191-71777684E390}"/>
              </a:ext>
            </a:extLst>
          </p:cNvPr>
          <p:cNvSpPr txBox="1"/>
          <p:nvPr/>
        </p:nvSpPr>
        <p:spPr>
          <a:xfrm>
            <a:off x="76200" y="6445250"/>
            <a:ext cx="1841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R. W. Boyd,  3</a:t>
            </a:r>
            <a:r>
              <a:rPr lang="en-US" sz="1600" baseline="30000" dirty="0"/>
              <a:t>rd</a:t>
            </a:r>
            <a:r>
              <a:rPr lang="en-US" sz="1600" dirty="0"/>
              <a:t> ed.  </a:t>
            </a:r>
          </a:p>
        </p:txBody>
      </p:sp>
    </p:spTree>
    <p:extLst>
      <p:ext uri="{BB962C8B-B14F-4D97-AF65-F5344CB8AC3E}">
        <p14:creationId xmlns:p14="http://schemas.microsoft.com/office/powerpoint/2010/main" val="686350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849817"/>
              </p:ext>
            </p:extLst>
          </p:nvPr>
        </p:nvGraphicFramePr>
        <p:xfrm>
          <a:off x="838200" y="1557338"/>
          <a:ext cx="22971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Equation" r:id="rId3" imgW="1358640" imgH="241200" progId="Equation.3">
                  <p:embed/>
                </p:oleObj>
              </mc:Choice>
              <mc:Fallback>
                <p:oleObj name="Equation" r:id="rId3" imgW="1358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557338"/>
                        <a:ext cx="229711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34963" y="1125538"/>
            <a:ext cx="2603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800" b="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Electrical current density :</a:t>
            </a:r>
            <a:endParaRPr lang="en-US" altLang="ko-KR" sz="1800" b="0" baseline="30000" dirty="0">
              <a:solidFill>
                <a:schemeClr val="tx1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230688" y="1585913"/>
            <a:ext cx="44561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where,  </a:t>
            </a:r>
            <a:r>
              <a:rPr lang="en-US" altLang="ko-KR" sz="1600" b="0" i="1">
                <a:solidFill>
                  <a:schemeClr val="tx1"/>
                </a:solidFill>
                <a:ea typeface="Gulim" pitchFamily="34" charset="-127"/>
              </a:rPr>
              <a:t>m </a:t>
            </a: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 : electron mobility</a:t>
            </a:r>
          </a:p>
          <a:p>
            <a:pPr marL="457200" indent="-457200" algn="l">
              <a:spcBef>
                <a:spcPct val="0"/>
              </a:spcBef>
            </a:pP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           </a:t>
            </a:r>
            <a:r>
              <a:rPr lang="en-US" altLang="ko-KR" sz="1600" b="0">
                <a:solidFill>
                  <a:schemeClr val="tx1"/>
                </a:solidFill>
                <a:ea typeface="Gulim" pitchFamily="34" charset="-127"/>
              </a:rPr>
              <a:t>  </a:t>
            </a: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D : Diffusion constant</a:t>
            </a:r>
          </a:p>
          <a:p>
            <a:pPr marL="457200" indent="-457200" algn="l">
              <a:spcBef>
                <a:spcPct val="0"/>
              </a:spcBef>
            </a:pPr>
            <a:r>
              <a:rPr lang="en-US" altLang="ko-KR" sz="1600" b="0" i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             j</a:t>
            </a:r>
            <a:r>
              <a:rPr lang="en-US" altLang="ko-KR" sz="1600" b="0" baseline="-250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ph</a:t>
            </a: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  : photovoltaic contribution to the current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01638" y="2527300"/>
            <a:ext cx="294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8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Local field within the crystal :</a:t>
            </a:r>
            <a:endParaRPr lang="en-US" altLang="ko-KR" sz="1800" b="0" baseline="30000">
              <a:solidFill>
                <a:schemeClr val="tx1"/>
              </a:solidFill>
              <a:latin typeface="Times New Roman" pitchFamily="18" charset="0"/>
              <a:ea typeface="Gulim" pitchFamily="34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8"/>
              <p:cNvSpPr txBox="1"/>
              <p:nvPr/>
            </p:nvSpPr>
            <p:spPr bwMode="auto">
              <a:xfrm>
                <a:off x="909638" y="3019425"/>
                <a:ext cx="2790825" cy="4095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9638" y="3019425"/>
                <a:ext cx="2790825" cy="4095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06400" y="3638550"/>
            <a:ext cx="296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8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Change in dielectric constant :</a:t>
            </a:r>
            <a:endParaRPr lang="en-US" altLang="ko-KR" sz="1800" b="0" baseline="30000">
              <a:solidFill>
                <a:schemeClr val="tx1"/>
              </a:solidFill>
              <a:latin typeface="Times New Roman" pitchFamily="18" charset="0"/>
              <a:ea typeface="Gulim" pitchFamily="34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10"/>
              <p:cNvSpPr txBox="1"/>
              <p:nvPr/>
            </p:nvSpPr>
            <p:spPr bwMode="auto">
              <a:xfrm>
                <a:off x="982663" y="4098925"/>
                <a:ext cx="1531937" cy="4095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2663" y="4098925"/>
                <a:ext cx="1531937" cy="4095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6038" y="4724400"/>
            <a:ext cx="349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8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Wave equation for the optical field :</a:t>
            </a:r>
            <a:endParaRPr lang="en-US" altLang="ko-KR" sz="1800" b="0" baseline="30000">
              <a:solidFill>
                <a:schemeClr val="tx1"/>
              </a:solidFill>
              <a:latin typeface="Times New Roman" pitchFamily="18" charset="0"/>
              <a:ea typeface="Gulim" pitchFamily="34" charset="-127"/>
            </a:endParaRPr>
          </a:p>
        </p:txBody>
      </p:sp>
      <p:graphicFrame>
        <p:nvGraphicFramePr>
          <p:cNvPr id="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543353"/>
              </p:ext>
            </p:extLst>
          </p:nvPr>
        </p:nvGraphicFramePr>
        <p:xfrm>
          <a:off x="622300" y="5157788"/>
          <a:ext cx="331152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Equation" r:id="rId7" imgW="1752480" imgH="419040" progId="Equation.3">
                  <p:embed/>
                </p:oleObj>
              </mc:Choice>
              <mc:Fallback>
                <p:oleObj name="Equation" r:id="rId7" imgW="1752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5157788"/>
                        <a:ext cx="3311525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550863" y="5157788"/>
            <a:ext cx="3455987" cy="7921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982663" y="4508500"/>
            <a:ext cx="1368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909638" y="3429000"/>
            <a:ext cx="27368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838200" y="1989138"/>
            <a:ext cx="216058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5662613" y="5373688"/>
            <a:ext cx="2871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: Cannot easily be solved exactly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3214688" y="1557338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(10.5.3)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862388" y="3068638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(10.5.4)</a:t>
            </a: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2782888" y="4149725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(10.5.5)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4078288" y="5373688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(10.5.6)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9D1E5C-93C6-4840-8C99-861354D91F03}"/>
              </a:ext>
            </a:extLst>
          </p:cNvPr>
          <p:cNvSpPr txBox="1"/>
          <p:nvPr/>
        </p:nvSpPr>
        <p:spPr>
          <a:xfrm>
            <a:off x="5791200" y="2894013"/>
            <a:ext cx="251460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To Convert to SI: </a:t>
            </a:r>
          </a:p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Replace 4</a:t>
            </a:r>
            <a:r>
              <a:rPr lang="el-GR" sz="1400" dirty="0">
                <a:solidFill>
                  <a:schemeClr val="accent4">
                    <a:lumMod val="50000"/>
                  </a:schemeClr>
                </a:solidFill>
              </a:rPr>
              <a:t>π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with 1/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  <a:sym typeface="Symbol" panose="05050102010706020507" pitchFamily="18" charset="2"/>
              </a:rPr>
              <a:t></a:t>
            </a:r>
            <a:r>
              <a:rPr lang="en-US" sz="1400" baseline="-25000" dirty="0">
                <a:solidFill>
                  <a:schemeClr val="accent4">
                    <a:lumMod val="50000"/>
                  </a:schemeClr>
                </a:solidFill>
                <a:sym typeface="Symbol" panose="05050102010706020507" pitchFamily="18" charset="2"/>
              </a:rPr>
              <a:t>0</a:t>
            </a:r>
          </a:p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  <a:sym typeface="Symbol" panose="05050102010706020507" pitchFamily="18" charset="2"/>
              </a:rPr>
              <a:t>everywhere   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8478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0888" y="549275"/>
            <a:ext cx="7258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10.6 Two-Beam Coupling in Photorefractive Materials</a:t>
            </a:r>
            <a:endParaRPr lang="en-US" altLang="ko-KR">
              <a:solidFill>
                <a:srgbClr val="0000FF"/>
              </a:solidFill>
              <a:latin typeface="Times New Roman" pitchFamily="18" charset="0"/>
              <a:ea typeface="Gulim" pitchFamily="34" charset="-127"/>
            </a:endParaRPr>
          </a:p>
        </p:txBody>
      </p:sp>
      <p:pic>
        <p:nvPicPr>
          <p:cNvPr id="5" name="Picture 5" descr="figure 10-6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125538"/>
            <a:ext cx="49688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382713" y="3429000"/>
          <a:ext cx="34686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4" imgW="2184120" imgH="266400" progId="Equation.3">
                  <p:embed/>
                </p:oleObj>
              </mc:Choice>
              <mc:Fallback>
                <p:oleObj name="Equation" r:id="rId4" imgW="21841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713" y="3429000"/>
                        <a:ext cx="3468687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49313" y="2997200"/>
            <a:ext cx="309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8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Optical field within the crystal :</a:t>
            </a:r>
            <a:endParaRPr lang="en-US" altLang="ko-KR" sz="1800" b="0" baseline="30000">
              <a:solidFill>
                <a:schemeClr val="tx1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849313" y="4005263"/>
            <a:ext cx="4584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8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Intensity distribution of light within the crystal :</a:t>
            </a:r>
            <a:endParaRPr lang="en-US" altLang="ko-KR" sz="1800" b="0" baseline="30000">
              <a:solidFill>
                <a:schemeClr val="tx1"/>
              </a:solidFill>
              <a:latin typeface="Times New Roman" pitchFamily="18" charset="0"/>
              <a:ea typeface="Gulim" pitchFamily="34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9"/>
              <p:cNvSpPr txBox="1"/>
              <p:nvPr/>
            </p:nvSpPr>
            <p:spPr bwMode="auto">
              <a:xfrm>
                <a:off x="1423988" y="4437063"/>
                <a:ext cx="2855912" cy="6826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̄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opt</m:t>
                          </m:r>
                        </m:sub>
                        <m:sup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𝑖𝑞𝑥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3988" y="4437063"/>
                <a:ext cx="2855912" cy="6826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449763" y="4581525"/>
            <a:ext cx="7826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where, </a:t>
            </a:r>
          </a:p>
        </p:txBody>
      </p:sp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5168900" y="4508500"/>
          <a:ext cx="1760538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7" imgW="1269720" imgH="1066680" progId="Equation.3">
                  <p:embed/>
                </p:oleObj>
              </mc:Choice>
              <mc:Fallback>
                <p:oleObj name="Equation" r:id="rId7" imgW="126972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4508500"/>
                        <a:ext cx="1760538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354763" y="5622925"/>
            <a:ext cx="1909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: grating wave vector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152775" y="5084763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(10.6.2)</a:t>
            </a:r>
            <a:endParaRPr lang="en-US" altLang="ko-KR" sz="1600" b="0">
              <a:solidFill>
                <a:schemeClr val="tx1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652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09600" y="842180"/>
            <a:ext cx="675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8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Intensity distribution of light within the crystal can also be described by</a:t>
            </a:r>
            <a:endParaRPr lang="en-US" altLang="ko-KR" sz="1800" b="0" baseline="30000">
              <a:solidFill>
                <a:schemeClr val="tx1"/>
              </a:solidFill>
              <a:latin typeface="Times New Roman" pitchFamily="18" charset="0"/>
              <a:ea typeface="Gulim" pitchFamily="34" charset="-127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666760"/>
              </p:ext>
            </p:extLst>
          </p:nvPr>
        </p:nvGraphicFramePr>
        <p:xfrm>
          <a:off x="1257300" y="1308905"/>
          <a:ext cx="22621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Equation" r:id="rId3" imgW="1307880" imgH="228600" progId="Equation.3">
                  <p:embed/>
                </p:oleObj>
              </mc:Choice>
              <mc:Fallback>
                <p:oleObj name="Equation" r:id="rId3" imgW="1307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1308905"/>
                        <a:ext cx="22621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633787" y="1316842"/>
            <a:ext cx="782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where, 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846901"/>
              </p:ext>
            </p:extLst>
          </p:nvPr>
        </p:nvGraphicFramePr>
        <p:xfrm>
          <a:off x="4383087" y="1372405"/>
          <a:ext cx="16732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Equation" r:id="rId5" imgW="1206360" imgH="457200" progId="Equation.3">
                  <p:embed/>
                </p:oleObj>
              </mc:Choice>
              <mc:Fallback>
                <p:oleObj name="Equation" r:id="rId5" imgW="1206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087" y="1372405"/>
                        <a:ext cx="167322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297487" y="1308905"/>
            <a:ext cx="1724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: modulation index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09600" y="2331255"/>
            <a:ext cx="4613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b="0">
                <a:solidFill>
                  <a:srgbClr val="0000FF"/>
                </a:solidFill>
                <a:latin typeface="Times New Roman" pitchFamily="18" charset="0"/>
                <a:ea typeface="Gulim" pitchFamily="34" charset="-127"/>
              </a:rPr>
              <a:t>Approximate steady-state solution (|</a:t>
            </a:r>
            <a:r>
              <a:rPr lang="en-US" altLang="ko-KR" b="0" i="1">
                <a:solidFill>
                  <a:srgbClr val="0000FF"/>
                </a:solidFill>
                <a:latin typeface="Times New Roman" pitchFamily="18" charset="0"/>
                <a:ea typeface="Gulim" pitchFamily="34" charset="-127"/>
              </a:rPr>
              <a:t>I</a:t>
            </a:r>
            <a:r>
              <a:rPr lang="en-US" altLang="ko-KR" b="0" baseline="-25000">
                <a:solidFill>
                  <a:srgbClr val="0000FF"/>
                </a:solidFill>
                <a:latin typeface="Times New Roman" pitchFamily="18" charset="0"/>
                <a:ea typeface="Gulim" pitchFamily="34" charset="-127"/>
              </a:rPr>
              <a:t>1</a:t>
            </a:r>
            <a:r>
              <a:rPr lang="en-US" altLang="ko-KR" b="0">
                <a:solidFill>
                  <a:srgbClr val="0000FF"/>
                </a:solidFill>
                <a:latin typeface="Times New Roman" pitchFamily="18" charset="0"/>
                <a:ea typeface="Gulim" pitchFamily="34" charset="-127"/>
              </a:rPr>
              <a:t>|&lt;&lt;</a:t>
            </a:r>
            <a:r>
              <a:rPr lang="en-US" altLang="ko-KR" b="0" i="1">
                <a:solidFill>
                  <a:srgbClr val="0000FF"/>
                </a:solidFill>
                <a:latin typeface="Times New Roman" pitchFamily="18" charset="0"/>
                <a:ea typeface="Gulim" pitchFamily="34" charset="-127"/>
              </a:rPr>
              <a:t>I</a:t>
            </a:r>
            <a:r>
              <a:rPr lang="en-US" altLang="ko-KR" b="0" baseline="-25000">
                <a:solidFill>
                  <a:srgbClr val="0000FF"/>
                </a:solidFill>
                <a:latin typeface="Times New Roman" pitchFamily="18" charset="0"/>
                <a:ea typeface="Gulim" pitchFamily="34" charset="-127"/>
              </a:rPr>
              <a:t>0</a:t>
            </a:r>
            <a:r>
              <a:rPr lang="en-US" altLang="ko-KR" b="0">
                <a:solidFill>
                  <a:srgbClr val="0000FF"/>
                </a:solidFill>
                <a:latin typeface="Times New Roman" pitchFamily="18" charset="0"/>
                <a:ea typeface="Gulim" pitchFamily="34" charset="-127"/>
              </a:rPr>
              <a:t>)</a:t>
            </a:r>
            <a:endParaRPr lang="en-US" altLang="ko-KR" b="0" baseline="30000">
              <a:solidFill>
                <a:srgbClr val="0000FF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25500" y="2786867"/>
            <a:ext cx="60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8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Put, </a:t>
            </a:r>
            <a:endParaRPr lang="en-US" altLang="ko-KR" sz="1800" b="0" baseline="30000">
              <a:solidFill>
                <a:schemeClr val="tx1"/>
              </a:solidFill>
              <a:latin typeface="Times New Roman" pitchFamily="18" charset="0"/>
              <a:ea typeface="Gulim" pitchFamily="34" charset="-127"/>
            </a:endParaRPr>
          </a:p>
        </p:txBody>
      </p:sp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626383"/>
              </p:ext>
            </p:extLst>
          </p:nvPr>
        </p:nvGraphicFramePr>
        <p:xfrm>
          <a:off x="1400175" y="2820205"/>
          <a:ext cx="475297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Equation" r:id="rId7" imgW="2984400" imgH="482400" progId="Equation.3">
                  <p:embed/>
                </p:oleObj>
              </mc:Choice>
              <mc:Fallback>
                <p:oleObj name="Equation" r:id="rId7" imgW="2984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2820205"/>
                        <a:ext cx="4752975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825500" y="4226730"/>
            <a:ext cx="279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8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1) From </a:t>
            </a:r>
            <a:r>
              <a:rPr lang="en-US" altLang="ko-KR" sz="1800" b="0" i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x</a:t>
            </a:r>
            <a:r>
              <a:rPr lang="en-US" altLang="ko-KR" sz="18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 independent term,</a:t>
            </a:r>
          </a:p>
        </p:txBody>
      </p:sp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937045"/>
              </p:ext>
            </p:extLst>
          </p:nvPr>
        </p:nvGraphicFramePr>
        <p:xfrm>
          <a:off x="2265362" y="4731555"/>
          <a:ext cx="47656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Equation" r:id="rId9" imgW="2819160" imgH="507960" progId="Equation.3">
                  <p:embed/>
                </p:oleObj>
              </mc:Choice>
              <mc:Fallback>
                <p:oleObj name="Equation" r:id="rId9" imgW="28191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2" y="4731555"/>
                        <a:ext cx="47656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7450137" y="4947455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(10.6.5)</a:t>
            </a:r>
            <a:endParaRPr lang="en-US" altLang="ko-KR" sz="1600" b="0">
              <a:solidFill>
                <a:schemeClr val="tx1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825500" y="5018892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800" b="0">
                <a:solidFill>
                  <a:srgbClr val="0000FF"/>
                </a:solidFill>
                <a:latin typeface="Times New Roman" pitchFamily="18" charset="0"/>
                <a:ea typeface="Gulim" pitchFamily="34" charset="-127"/>
              </a:rPr>
              <a:t>Report </a:t>
            </a:r>
            <a:endParaRPr lang="en-US" altLang="ko-KR" sz="1800" b="0" baseline="30000">
              <a:solidFill>
                <a:srgbClr val="0000FF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954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36650" y="1187450"/>
            <a:ext cx="2054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In most realistic case,  </a:t>
            </a:r>
            <a:endParaRPr lang="en-US" altLang="ko-KR" sz="1600" b="0" baseline="30000">
              <a:solidFill>
                <a:schemeClr val="tx1"/>
              </a:solidFill>
              <a:latin typeface="Times New Roman" pitchFamily="18" charset="0"/>
              <a:ea typeface="Gulim" pitchFamily="34" charset="-127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1606550" y="1571625"/>
          <a:ext cx="262572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4" name="Equation" r:id="rId3" imgW="1638000" imgH="711000" progId="Equation.3">
                  <p:embed/>
                </p:oleObj>
              </mc:Choice>
              <mc:Fallback>
                <p:oleObj name="Equation" r:id="rId3" imgW="16380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1571625"/>
                        <a:ext cx="2625725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992188" y="2852738"/>
            <a:ext cx="4202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8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2) From </a:t>
            </a:r>
            <a:r>
              <a:rPr lang="en-US" altLang="ko-KR" sz="1800" b="0" i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e</a:t>
            </a:r>
            <a:r>
              <a:rPr lang="en-US" altLang="ko-KR" sz="1800" b="0" baseline="300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i</a:t>
            </a:r>
            <a:r>
              <a:rPr lang="en-US" altLang="ko-KR" sz="1800" b="0" i="1" baseline="300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qx</a:t>
            </a:r>
            <a:r>
              <a:rPr lang="en-US" altLang="ko-KR" sz="18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 dependent term (assume </a:t>
            </a:r>
            <a:r>
              <a:rPr lang="en-US" altLang="ko-KR" sz="1800" b="0" i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E</a:t>
            </a:r>
            <a:r>
              <a:rPr lang="en-US" altLang="ko-KR" sz="1800" b="0" baseline="-250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0</a:t>
            </a:r>
            <a:r>
              <a:rPr lang="en-US" altLang="ko-KR" sz="18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=0),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1428750" y="3295650"/>
          <a:ext cx="719613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5" name="Equation" r:id="rId5" imgW="4470120" imgH="482400" progId="Equation.3">
                  <p:embed/>
                </p:oleObj>
              </mc:Choice>
              <mc:Fallback>
                <p:oleObj name="Equation" r:id="rId5" imgW="4470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3295650"/>
                        <a:ext cx="7196138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885950" y="1570038"/>
            <a:ext cx="2419350" cy="115093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1136650" y="4752975"/>
          <a:ext cx="309562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6" name="Equation" r:id="rId7" imgW="1841400" imgH="507960" progId="Equation.3">
                  <p:embed/>
                </p:oleObj>
              </mc:Choice>
              <mc:Fallback>
                <p:oleObj name="Equation" r:id="rId7" imgW="18414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4752975"/>
                        <a:ext cx="3095625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423988" y="4679950"/>
            <a:ext cx="2843212" cy="100965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4448175" y="4708525"/>
            <a:ext cx="782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where, </a:t>
            </a:r>
          </a:p>
        </p:txBody>
      </p:sp>
      <p:graphicFrame>
        <p:nvGraphicFramePr>
          <p:cNvPr id="12" name="Object 14"/>
          <p:cNvGraphicFramePr>
            <a:graphicFrameLocks noChangeAspect="1"/>
          </p:cNvGraphicFramePr>
          <p:nvPr/>
        </p:nvGraphicFramePr>
        <p:xfrm>
          <a:off x="5145088" y="4638675"/>
          <a:ext cx="8826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7" name="Equation" r:id="rId9" imgW="660240" imgH="393480" progId="Equation.3">
                  <p:embed/>
                </p:oleObj>
              </mc:Choice>
              <mc:Fallback>
                <p:oleObj name="Equation" r:id="rId9" imgW="660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4638675"/>
                        <a:ext cx="8826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081713" y="4711700"/>
            <a:ext cx="2212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: diffusion field strength </a:t>
            </a:r>
          </a:p>
        </p:txBody>
      </p:sp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5157788" y="5116513"/>
          <a:ext cx="1068387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8" name="Equation" r:id="rId11" imgW="799920" imgH="431640" progId="Equation.3">
                  <p:embed/>
                </p:oleObj>
              </mc:Choice>
              <mc:Fallback>
                <p:oleObj name="Equation" r:id="rId11" imgW="799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788" y="5116513"/>
                        <a:ext cx="1068387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6172200" y="5214938"/>
            <a:ext cx="264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: maximum space charge field</a:t>
            </a:r>
          </a:p>
        </p:txBody>
      </p:sp>
      <p:graphicFrame>
        <p:nvGraphicFramePr>
          <p:cNvPr id="16" name="Object 18"/>
          <p:cNvGraphicFramePr>
            <a:graphicFrameLocks noChangeAspect="1"/>
          </p:cNvGraphicFramePr>
          <p:nvPr/>
        </p:nvGraphicFramePr>
        <p:xfrm>
          <a:off x="5153025" y="5678488"/>
          <a:ext cx="18653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" name="Equation" r:id="rId13" imgW="1396800" imgH="253800" progId="Equation.3">
                  <p:embed/>
                </p:oleObj>
              </mc:Choice>
              <mc:Fallback>
                <p:oleObj name="Equation" r:id="rId13" imgW="1396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5678488"/>
                        <a:ext cx="186531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1836738" y="5006975"/>
            <a:ext cx="287337" cy="360363"/>
          </a:xfrm>
          <a:prstGeom prst="ellipse">
            <a:avLst/>
          </a:prstGeom>
          <a:noFill/>
          <a:ln w="19050" cap="rnd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415925" y="3429000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800" b="0">
                <a:solidFill>
                  <a:srgbClr val="0000FF"/>
                </a:solidFill>
                <a:latin typeface="Times New Roman" pitchFamily="18" charset="0"/>
                <a:ea typeface="Gulim" pitchFamily="34" charset="-127"/>
              </a:rPr>
              <a:t>Report </a:t>
            </a:r>
            <a:endParaRPr lang="en-US" altLang="ko-KR" sz="1800" b="0" baseline="30000">
              <a:solidFill>
                <a:srgbClr val="0000FF"/>
              </a:solidFill>
              <a:latin typeface="Times New Roman" pitchFamily="18" charset="0"/>
              <a:ea typeface="Gulim" pitchFamily="34" charset="-127"/>
            </a:endParaRPr>
          </a:p>
        </p:txBody>
      </p:sp>
      <p:graphicFrame>
        <p:nvGraphicFramePr>
          <p:cNvPr id="19" name="Object 23"/>
          <p:cNvGraphicFramePr>
            <a:graphicFrameLocks noChangeAspect="1"/>
          </p:cNvGraphicFramePr>
          <p:nvPr/>
        </p:nvGraphicFramePr>
        <p:xfrm>
          <a:off x="1928813" y="4206875"/>
          <a:ext cx="84772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" name="Equation" r:id="rId15" imgW="634680" imgH="215640" progId="Equation.3">
                  <p:embed/>
                </p:oleObj>
              </mc:Choice>
              <mc:Fallback>
                <p:oleObj name="Equation" r:id="rId15" imgW="634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4206875"/>
                        <a:ext cx="847725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2767013" y="4171950"/>
            <a:ext cx="1635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spcBef>
                <a:spcPct val="0"/>
              </a:spcBef>
            </a:pPr>
            <a:r>
              <a:rPr lang="en-US" altLang="ko-KR" sz="1600" b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: Einstein relation</a:t>
            </a:r>
          </a:p>
        </p:txBody>
      </p:sp>
    </p:spTree>
    <p:extLst>
      <p:ext uri="{BB962C8B-B14F-4D97-AF65-F5344CB8AC3E}">
        <p14:creationId xmlns:p14="http://schemas.microsoft.com/office/powerpoint/2010/main" val="2341615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48319</TotalTime>
  <Words>480</Words>
  <Application>Microsoft Office PowerPoint</Application>
  <PresentationFormat>On-screen Show (4:3)</PresentationFormat>
  <Paragraphs>80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Gulim</vt:lpstr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Equation</vt:lpstr>
      <vt:lpstr>Photorefractive Nonlinearity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Spatula Laser!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Mansoor</dc:creator>
  <cp:lastModifiedBy>Mansoor Sheik-Bahae</cp:lastModifiedBy>
  <cp:revision>23</cp:revision>
  <dcterms:created xsi:type="dcterms:W3CDTF">2011-11-29T23:15:06Z</dcterms:created>
  <dcterms:modified xsi:type="dcterms:W3CDTF">2022-05-04T21:05:32Z</dcterms:modified>
</cp:coreProperties>
</file>